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notesMasterIdLst>
    <p:notesMasterId r:id="rId20"/>
  </p:notesMasterIdLst>
  <p:sldIdLst>
    <p:sldId id="265" r:id="rId3"/>
    <p:sldId id="269" r:id="rId4"/>
    <p:sldId id="281" r:id="rId5"/>
    <p:sldId id="266" r:id="rId6"/>
    <p:sldId id="270" r:id="rId7"/>
    <p:sldId id="280" r:id="rId8"/>
    <p:sldId id="272" r:id="rId9"/>
    <p:sldId id="273" r:id="rId10"/>
    <p:sldId id="274" r:id="rId11"/>
    <p:sldId id="275" r:id="rId12"/>
    <p:sldId id="276" r:id="rId13"/>
    <p:sldId id="277" r:id="rId14"/>
    <p:sldId id="283" r:id="rId15"/>
    <p:sldId id="278" r:id="rId16"/>
    <p:sldId id="279" r:id="rId17"/>
    <p:sldId id="282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CFCFC"/>
    <a:srgbClr val="08ABD5"/>
    <a:srgbClr val="F6F6F7"/>
    <a:srgbClr val="E6E6E6"/>
    <a:srgbClr val="FAFAFA"/>
    <a:srgbClr val="F9F9F9"/>
    <a:srgbClr val="F2F2F2"/>
    <a:srgbClr val="D7D7D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5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DBEC5-06AB-48E0-952A-026FDA33E51C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4536A-0246-4EFE-BA76-1B46864B872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0634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3345" y="6472681"/>
            <a:ext cx="764215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46F4F-32E8-4CD6-8932-5E19B77AB4BA}"/>
              </a:ext>
            </a:extLst>
          </p:cNvPr>
          <p:cNvSpPr txBox="1"/>
          <p:nvPr userDrawn="1"/>
        </p:nvSpPr>
        <p:spPr>
          <a:xfrm>
            <a:off x="606771" y="6655244"/>
            <a:ext cx="36392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2018. National Computational Infrastructure, Canberra, ACT, Australia.</a:t>
            </a:r>
            <a:endParaRPr lang="en-AU" sz="7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699323-CFA0-4E32-94B1-A40B01AECD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0" y="251181"/>
            <a:ext cx="3886200" cy="1647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37F177-F799-4EF0-B5A8-9347C3F2A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9" y="-2667000"/>
            <a:ext cx="6858001" cy="12192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6FAE38-974F-4A93-96D4-62D4F26C8F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0" y="403581"/>
            <a:ext cx="3886200" cy="1647795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AF076-6E8D-48BD-BB78-27996FDE916E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463C3-4FD6-4E15-A2FC-68448FB46BFB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CA03E-80A5-466A-B4B4-2B8FCC7E2AEA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04CE4-31EE-4F2B-B744-8EA83E1FE85E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3FD72-7ED1-4AE3-A5D5-6F68728C4781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65CE1-EB77-408D-8750-22984ACCA118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43F08-357A-4172-8503-D86CDAB57223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3A79B-37D8-44DC-BE4B-FEEEB5E6613B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E1233-3B64-4F2F-A1EF-1138A199A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3BB092-CC52-4D20-9AA6-90549AFB4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7F616-C954-473E-829E-5EBBB6AEE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2E490-2D5D-49CA-895D-DF8F73B3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5A932-25B6-4433-B49F-04B372C68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3200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9CE45-70E5-4CC1-AD8D-279F05620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F249F-AA96-434A-8690-AA4159597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AE689-A9F6-44A5-AC23-41647BA9B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CEF16-C9AC-4782-884B-DF1436B5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1A379-610C-4439-996D-3AB961E3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54837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9007D-6BCD-43A3-816F-9B9944EEE7DD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F7BC70-E094-4F80-822B-639F9FC162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6998" y="-2667176"/>
            <a:ext cx="6858001" cy="1219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A8B7A6E-F2EF-4B10-9AB9-26C7F22B2D14}"/>
              </a:ext>
            </a:extLst>
          </p:cNvPr>
          <p:cNvSpPr/>
          <p:nvPr userDrawn="1"/>
        </p:nvSpPr>
        <p:spPr>
          <a:xfrm>
            <a:off x="-1" y="885825"/>
            <a:ext cx="12192001" cy="5372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D60167-090C-46DC-B89E-F3C030B23A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" y="66589"/>
            <a:ext cx="1775065" cy="7526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DFB6F7-5E71-4B9F-8491-B3166C1B073E}"/>
              </a:ext>
            </a:extLst>
          </p:cNvPr>
          <p:cNvSpPr txBox="1"/>
          <p:nvPr userDrawn="1"/>
        </p:nvSpPr>
        <p:spPr>
          <a:xfrm>
            <a:off x="10728086" y="6402663"/>
            <a:ext cx="1465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nci.org.au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2D0C6-1873-4272-BAB7-F52E42BF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DCA46-7A3A-408E-BA3F-56FE76305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3041B-44A2-49F0-9E07-7D99DE7C8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DF613-A0FD-4EAF-B712-3B08C3B5E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B2506-132C-401A-BE06-A67410950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9233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EBB0-4140-4FD3-AF23-4E5D8367A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D4BF9-B59A-402D-BDC4-6E82265E9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05B9E-0C48-463F-9EB3-C1A147F570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F8CD23-8362-439E-AEE1-2A8EEB40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F965A6-C13A-48CC-9261-7CDD9685C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6DE39-F0CE-416E-A714-9DAB2F92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9950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A051F-CCC7-4099-89AC-940FFC262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041F2-1CB9-449F-AE4F-4A19FC6B6E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4B6C1-23B4-4236-B5C8-D3841CC9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8626C4-A45F-4392-9DBC-1F596B0301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26CD91-99BB-4C51-A3E2-5B174D47B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C38E9-A62F-4E2C-9BE1-1C4B4D865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AF3A78-B2E5-42DF-B9D1-25E769B0E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9C628E-D9D2-4E6B-A349-CCD20D5D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76230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5CEBE-A319-4DE9-B8A5-01E4DD6A0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5582F9-5666-4B7F-9250-CFBCCB580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C3CCF8-9C44-4489-B2BB-990AB9A64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26FD9-C0DC-49D2-A8EB-2DCAC6B7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275599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F815AF-EA87-42E0-93E5-9A763F42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0254BB-6E67-4A2F-A50E-8113BD074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531617-B293-4A3D-A15B-87724DD74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55339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46F1A-1D2A-4BAA-B6F8-47628A53C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E9EC4-2610-47C1-8048-2F42E58F3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A1A855-A365-4AD0-AC25-FEBC50750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3968B-8FB5-4936-AD6B-917A6EF0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41CA8-6201-47EB-AF24-24C2BC562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32793-881E-4942-A2EB-7778B25A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7839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CF866-3E6F-4945-A762-47F06EAB1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A54C8-6E2B-4080-80B2-B4E661C44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3A923-734B-4855-B9EC-B6B077237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6CFF3-A0E0-409F-AD4F-748A1C2A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3F752-B966-4198-985E-B718133A2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88C59-D33E-4A69-A458-F7A03B7A9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2055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B6C06-0BDA-44D0-8851-7ECD800BF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BC6BE2-5F1D-40BC-939F-378D63440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15D36-02B4-4F56-89B9-C0183CB32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E52F3-F026-41F5-88DF-80280CD0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771E5-C8A4-4014-B98C-94A488490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269176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BFFB4-7155-4469-BD5D-61BFC4BB15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C957D0-0F9E-4910-93BF-E455327E92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4DBDD-900B-40B9-A630-138374B69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BEE0C-82B6-4970-81CE-6F2F2691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2B818-01C5-4C82-BA16-7BEEEFC4E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15487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4BD80-684F-43EC-BD8A-3313B4EC3815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D2021-F3A0-43D8-B6B3-AE7BBAB9890A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B9AF0-B7DD-4DE1-A9F5-91BE63737632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F85E4-564C-4728-AEFB-C8F906AA693D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0A3BD-B35C-46C6-B7B7-E519136B132D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59E4D-16D2-4652-AD24-ABC7C4E21225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FFB6C-937C-401A-B23B-FFE1848A43F3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3AB179A-3664-45B4-AF75-5A588F18B660}" type="datetime1">
              <a:rPr lang="en-US" smtClean="0"/>
              <a:t>3/14/2019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9FB6DE-9E16-4A2E-8802-F35E9910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47937-2BA0-439E-8ED0-4BAF13A27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C9BE96-5141-4EE8-9029-6A76ED02DF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6E524-FD8D-452D-9C72-0AC53F7701F7}" type="datetimeFigureOut">
              <a:rPr lang="en-AU" smtClean="0"/>
              <a:t>14/03/2019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11EB9-6445-4FD9-BB72-A7C19DE2D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C1E42-3B40-4A82-B6FA-EC5EB89CF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2046D-B5E2-406B-9EEF-1309C8AC3DA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992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.../QGIS_Desktop_Tutorial.pptx" TargetMode="Externa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hyperlink" Target="https://www.remix3d.com/details/G009SWND23JC" TargetMode="External"/><Relationship Id="rId5" Type="http://schemas.microsoft.com/office/2017/06/relationships/model3d" Target="../media/model3d1.glb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2.png"/><Relationship Id="rId4" Type="http://schemas.openxmlformats.org/officeDocument/2006/relationships/hyperlink" Target="http://portal.geoscience.gov.au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2.png"/><Relationship Id="rId4" Type="http://schemas.openxmlformats.org/officeDocument/2006/relationships/hyperlink" Target="http://portal.geoscience.gov.au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mix3d.com/details/G009SV3FG5HK" TargetMode="External"/><Relationship Id="rId3" Type="http://schemas.microsoft.com/office/2017/06/relationships/model3d" Target="../media/model3d2.glb"/><Relationship Id="rId7" Type="http://schemas.microsoft.com/office/2017/06/relationships/model3d" Target="../media/model3d3.glb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3.png"/><Relationship Id="rId5" Type="http://schemas.openxmlformats.org/officeDocument/2006/relationships/image" Target="../media/image23.png"/><Relationship Id="rId10" Type="http://schemas.openxmlformats.org/officeDocument/2006/relationships/image" Target="../media/image24.png"/><Relationship Id="rId4" Type="http://schemas.openxmlformats.org/officeDocument/2006/relationships/hyperlink" Target="https://www.remix3d.com/details/f875db103f83477eb943aa9e4378971f" TargetMode="Externa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7.png"/><Relationship Id="rId5" Type="http://schemas.openxmlformats.org/officeDocument/2006/relationships/hyperlink" Target="https://www.remix3d.com/details/G009SX0MXVLM" TargetMode="External"/><Relationship Id="rId4" Type="http://schemas.microsoft.com/office/2017/06/relationships/model3d" Target="../media/model3d4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earth/" TargetMode="External"/><Relationship Id="rId3" Type="http://schemas.openxmlformats.org/officeDocument/2006/relationships/hyperlink" Target="https://www.arcgis.com/home/index.html" TargetMode="External"/><Relationship Id="rId7" Type="http://schemas.openxmlformats.org/officeDocument/2006/relationships/hyperlink" Target="https://worldwind.arc.nasa.gov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hyperlink" Target="https://worldview.earthdata.nasa.gov/" TargetMode="External"/><Relationship Id="rId5" Type="http://schemas.openxmlformats.org/officeDocument/2006/relationships/hyperlink" Target="http://portal.geoscience.gov.au/" TargetMode="External"/><Relationship Id="rId4" Type="http://schemas.openxmlformats.org/officeDocument/2006/relationships/hyperlink" Target="https://www.qgis.org/en/site/" TargetMode="External"/><Relationship Id="rId9" Type="http://schemas.openxmlformats.org/officeDocument/2006/relationships/hyperlink" Target="http://portal.auscope.org.a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lternatives/arcgis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sivapra/gsky/blob/master/Documents/ows/ArcGIS_Pro_Desktop_Tutorial.pptx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.../ArcGIS_Online_Tutorial.pptx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asivapra/gsky/blob/master/Documents/ows/ArcGIS_Earth_Tutorial.pptx" TargetMode="Externa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0F4C3-8F00-4737-9462-E2D81D36D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2858" y="2457940"/>
            <a:ext cx="8689976" cy="941752"/>
          </a:xfrm>
        </p:spPr>
        <p:txBody>
          <a:bodyPr>
            <a:noAutofit/>
          </a:bodyPr>
          <a:lstStyle/>
          <a:p>
            <a:r>
              <a:rPr lang="en-US" sz="4400" b="1" cap="none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New GSKY Client Software Apps</a:t>
            </a:r>
            <a:endParaRPr lang="en-AU" sz="4400" b="1" cap="none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64928-6661-4389-821D-7D0F1094A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1"/>
            <a:ext cx="8689976" cy="552938"/>
          </a:xfrm>
        </p:spPr>
        <p:txBody>
          <a:bodyPr>
            <a:normAutofit/>
          </a:bodyPr>
          <a:lstStyle/>
          <a:p>
            <a:r>
              <a:rPr lang="en-US" sz="2400" b="1" cap="non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Exploring client apps other than TerriaMap</a:t>
            </a:r>
            <a:endParaRPr lang="en-AU" sz="2400" b="1" cap="none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805DAD-3B5F-428A-B82F-8AA0ADFC6368}"/>
              </a:ext>
            </a:extLst>
          </p:cNvPr>
          <p:cNvSpPr/>
          <p:nvPr/>
        </p:nvSpPr>
        <p:spPr>
          <a:xfrm>
            <a:off x="7817" y="6582091"/>
            <a:ext cx="4947904" cy="2563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00">
                <a:latin typeface="Calibri" panose="020F0502020204030204" pitchFamily="34" charset="0"/>
                <a:cs typeface="Calibri" panose="020F0502020204030204" pitchFamily="34" charset="0"/>
              </a:rPr>
              <a:t>Copyright © 2019 by National Computational Infrastructure, Canberra, ACT, Australia. All Rights Reserved. </a:t>
            </a:r>
          </a:p>
          <a:p>
            <a:r>
              <a:rPr lang="en-US" sz="700">
                <a:latin typeface="Calibri" panose="020F0502020204030204" pitchFamily="34" charset="0"/>
                <a:cs typeface="Calibri" panose="020F0502020204030204" pitchFamily="34" charset="0"/>
              </a:rPr>
              <a:t>Author: Arapaut V. Sivaprasad.</a:t>
            </a:r>
            <a:endParaRPr lang="en-AU" sz="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A8B5D4-56FB-48FC-A943-531E9876BE9D}"/>
              </a:ext>
            </a:extLst>
          </p:cNvPr>
          <p:cNvSpPr txBox="1"/>
          <p:nvPr/>
        </p:nvSpPr>
        <p:spPr>
          <a:xfrm>
            <a:off x="11183815" y="6658713"/>
            <a:ext cx="10003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 March, 2018</a:t>
            </a:r>
            <a:endParaRPr lang="en-AU" sz="7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76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0"/>
    </mc:Choice>
    <mc:Fallback xmlns="">
      <p:transition spd="slow" advTm="81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767782-9BA9-46E6-906A-C9222D0E6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846" y="3641346"/>
            <a:ext cx="2838095" cy="125714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772F8A-CC84-4477-A416-A7E76F212439}"/>
              </a:ext>
            </a:extLst>
          </p:cNvPr>
          <p:cNvSpPr txBox="1"/>
          <p:nvPr/>
        </p:nvSpPr>
        <p:spPr>
          <a:xfrm>
            <a:off x="3369852" y="1019085"/>
            <a:ext cx="6288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Tutorial: </a:t>
            </a:r>
            <a:r>
              <a:rPr lang="en-US" sz="1400"/>
              <a:t>Not yet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Free software from Google.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Google Earth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591527" y="1040473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Google Earth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12CB56-B41B-4CC1-9154-084802826774}"/>
              </a:ext>
            </a:extLst>
          </p:cNvPr>
          <p:cNvSpPr/>
          <p:nvPr/>
        </p:nvSpPr>
        <p:spPr>
          <a:xfrm>
            <a:off x="278576" y="5826659"/>
            <a:ext cx="3258293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QGIS</a:t>
            </a:r>
            <a:endParaRPr lang="en-AU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87284-8E2F-4DC2-9B43-0B6555A4DE1F}"/>
              </a:ext>
            </a:extLst>
          </p:cNvPr>
          <p:cNvSpPr txBox="1"/>
          <p:nvPr/>
        </p:nvSpPr>
        <p:spPr>
          <a:xfrm>
            <a:off x="166986" y="3989569"/>
            <a:ext cx="3532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Very widely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Has WMS capability.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Not connecting to GSKY servers yet.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00C7F1-3769-4291-AB60-322BA225C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86" y="1828748"/>
            <a:ext cx="3041580" cy="1248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926DBDE-3483-4B9E-90E6-9AACACF36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846" y="2175877"/>
            <a:ext cx="2857143" cy="139047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09B154-9D8B-4BCE-8EF0-7799F1884E1F}"/>
              </a:ext>
            </a:extLst>
          </p:cNvPr>
          <p:cNvSpPr/>
          <p:nvPr/>
        </p:nvSpPr>
        <p:spPr>
          <a:xfrm>
            <a:off x="3699783" y="3226386"/>
            <a:ext cx="1464881" cy="196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D88A81-6F04-4FBA-89EC-1A49355B821B}"/>
              </a:ext>
            </a:extLst>
          </p:cNvPr>
          <p:cNvSpPr/>
          <p:nvPr/>
        </p:nvSpPr>
        <p:spPr>
          <a:xfrm>
            <a:off x="3648076" y="4676912"/>
            <a:ext cx="1512000" cy="196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754B03B-0DA3-4C37-98CE-951AA06EF36F}"/>
              </a:ext>
            </a:extLst>
          </p:cNvPr>
          <p:cNvSpPr/>
          <p:nvPr/>
        </p:nvSpPr>
        <p:spPr>
          <a:xfrm>
            <a:off x="4301220" y="2578689"/>
            <a:ext cx="1764000" cy="196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6E1EC-CC61-446A-B4A6-D89BFA94C195}"/>
              </a:ext>
            </a:extLst>
          </p:cNvPr>
          <p:cNvSpPr/>
          <p:nvPr/>
        </p:nvSpPr>
        <p:spPr>
          <a:xfrm>
            <a:off x="4274007" y="4029207"/>
            <a:ext cx="1728000" cy="196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447D4-E43E-47BE-B918-4636C74C110F}"/>
              </a:ext>
            </a:extLst>
          </p:cNvPr>
          <p:cNvSpPr txBox="1"/>
          <p:nvPr/>
        </p:nvSpPr>
        <p:spPr>
          <a:xfrm>
            <a:off x="2865665" y="4980381"/>
            <a:ext cx="37719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Calibri" panose="020F0502020204030204" pitchFamily="34" charset="0"/>
                <a:cs typeface="Calibri" panose="020F0502020204030204" pitchFamily="34" charset="0"/>
              </a:rPr>
              <a:t>query: map[service:[WMS] version:[1.1.1] request:[GetCapabilities]]</a:t>
            </a:r>
            <a:endParaRPr lang="en-AU" sz="10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67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53"/>
    </mc:Choice>
    <mc:Fallback xmlns="">
      <p:transition spd="slow" advTm="45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  <p:bldP spid="4" grpId="0" animBg="1"/>
      <p:bldP spid="23" grpId="0" animBg="1"/>
      <p:bldP spid="24" grpId="0" animBg="1"/>
      <p:bldP spid="2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QGIS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51C18-0D16-481A-BBFE-D928BEABDCA4}"/>
              </a:ext>
            </a:extLst>
          </p:cNvPr>
          <p:cNvSpPr txBox="1"/>
          <p:nvPr/>
        </p:nvSpPr>
        <p:spPr>
          <a:xfrm>
            <a:off x="3369852" y="1206864"/>
            <a:ext cx="62884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Tutorial: </a:t>
            </a:r>
            <a:r>
              <a:rPr lang="en-US" sz="1400">
                <a:hlinkClick r:id="rId3"/>
              </a:rPr>
              <a:t>https://github.com/.../QGIS_Desktop_Tutorial.pptx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Free and open source program.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Windows, Mac and VDI versions.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591527" y="1040473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QGIS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12CB56-B41B-4CC1-9154-084802826774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AusGIN</a:t>
            </a:r>
            <a:endParaRPr lang="en-AU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2DF81-BF75-44B6-AEF1-C2205A5EAA4A}"/>
              </a:ext>
            </a:extLst>
          </p:cNvPr>
          <p:cNvSpPr txBox="1"/>
          <p:nvPr/>
        </p:nvSpPr>
        <p:spPr>
          <a:xfrm>
            <a:off x="800100" y="4093517"/>
            <a:ext cx="50047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 GSKY Web Map Service…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00B050"/>
                </a:solidFill>
              </a:rPr>
              <a:t>Works well with GSKY.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Only the latest version, 3.4.x, works with GSKY.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87284-8E2F-4DC2-9B43-0B6555A4DE1F}"/>
              </a:ext>
            </a:extLst>
          </p:cNvPr>
          <p:cNvSpPr txBox="1"/>
          <p:nvPr/>
        </p:nvSpPr>
        <p:spPr>
          <a:xfrm>
            <a:off x="3854904" y="2594039"/>
            <a:ext cx="44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About as complex as ArcGIS Pro.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Large number of options and settings.</a:t>
            </a:r>
            <a:endParaRPr lang="en-A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97E866-8EFB-496F-9A5E-07BB779D2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527" y="1955183"/>
            <a:ext cx="2485714" cy="942857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 descr="Hummingbird">
                <a:extLst>
                  <a:ext uri="{FF2B5EF4-FFF2-40B4-BE49-F238E27FC236}">
                    <a16:creationId xmlns:a16="http://schemas.microsoft.com/office/drawing/2014/main" id="{454081B6-3C9E-40B3-B7DF-711F8D676B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808570"/>
                  </p:ext>
                </p:extLst>
              </p:nvPr>
            </p:nvGraphicFramePr>
            <p:xfrm>
              <a:off x="63275" y="1200741"/>
              <a:ext cx="1056504" cy="115168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56504" cy="1151685"/>
                    </a:xfrm>
                    <a:prstGeom prst="rect">
                      <a:avLst/>
                    </a:prstGeom>
                  </am3d:spPr>
                  <am3d:camera>
                    <am3d:pos x="0" y="0" z="61211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787143" d="1000000"/>
                    <am3d:preTrans dx="1884" dy="-11102297" dz="683473"/>
                    <am3d:scale>
                      <am3d:sx n="1000000" d="1000000"/>
                      <am3d:sy n="1000000" d="1000000"/>
                      <am3d:sz n="1000000" d="1000000"/>
                    </am3d:scale>
                    <am3d:rot ax="6614534" ay="4691339" az="6638609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24651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 descr="Hummingbird">
                <a:extLst>
                  <a:ext uri="{FF2B5EF4-FFF2-40B4-BE49-F238E27FC236}">
                    <a16:creationId xmlns:a16="http://schemas.microsoft.com/office/drawing/2014/main" id="{454081B6-3C9E-40B3-B7DF-711F8D676B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75" y="1200741"/>
                <a:ext cx="1056504" cy="1151685"/>
              </a:xfrm>
              <a:prstGeom prst="rect">
                <a:avLst/>
              </a:prstGeom>
            </p:spPr>
          </p:pic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9179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5"/>
    </mc:Choice>
    <mc:Fallback xmlns="">
      <p:transition spd="slow" advTm="17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AusGIN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51C18-0D16-481A-BBFE-D928BEABDCA4}"/>
              </a:ext>
            </a:extLst>
          </p:cNvPr>
          <p:cNvSpPr txBox="1"/>
          <p:nvPr/>
        </p:nvSpPr>
        <p:spPr>
          <a:xfrm>
            <a:off x="3369852" y="1206864"/>
            <a:ext cx="62884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Tutorial: </a:t>
            </a:r>
            <a:r>
              <a:rPr lang="en-US" sz="1400"/>
              <a:t>Not yet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Free and web based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Provided by Geoscience and various Australian state governments.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591527" y="1040473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AUSGIN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12CB56-B41B-4CC1-9154-084802826774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Auscope</a:t>
            </a:r>
            <a:endParaRPr lang="en-AU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87284-8E2F-4DC2-9B43-0B6555A4DE1F}"/>
              </a:ext>
            </a:extLst>
          </p:cNvPr>
          <p:cNvSpPr txBox="1"/>
          <p:nvPr/>
        </p:nvSpPr>
        <p:spPr>
          <a:xfrm>
            <a:off x="3854904" y="2594039"/>
            <a:ext cx="4482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Pre-made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Facility to add own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WMS layer facility.</a:t>
            </a:r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6D9ED-FEBD-4CB9-A978-119AC9FA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6" y="1822610"/>
            <a:ext cx="1514286" cy="1542857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5A1A2C2-2D4F-42F5-9839-E894B4E47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0" y="3411233"/>
            <a:ext cx="2215589" cy="405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7A1BE-7E9A-4B07-9136-E5294F070C59}"/>
              </a:ext>
            </a:extLst>
          </p:cNvPr>
          <p:cNvSpPr txBox="1"/>
          <p:nvPr/>
        </p:nvSpPr>
        <p:spPr>
          <a:xfrm>
            <a:off x="840921" y="4939394"/>
            <a:ext cx="821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 GSKY Web Map Service…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Works well with GSKY on production server.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54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49"/>
    </mc:Choice>
    <mc:Fallback xmlns="">
      <p:transition spd="slow" advTm="1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Auscope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51C18-0D16-481A-BBFE-D928BEABDCA4}"/>
              </a:ext>
            </a:extLst>
          </p:cNvPr>
          <p:cNvSpPr txBox="1"/>
          <p:nvPr/>
        </p:nvSpPr>
        <p:spPr>
          <a:xfrm>
            <a:off x="3369852" y="1206864"/>
            <a:ext cx="62884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Tutorial: </a:t>
            </a:r>
            <a:r>
              <a:rPr lang="en-US" sz="1400"/>
              <a:t>Not yet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Free and web based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Based in Uni of Melbourne and funded by Comm Govt.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591527" y="1040473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Auscope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12CB56-B41B-4CC1-9154-084802826774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NASA World Wind</a:t>
            </a:r>
            <a:endParaRPr lang="en-AU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87284-8E2F-4DC2-9B43-0B6555A4DE1F}"/>
              </a:ext>
            </a:extLst>
          </p:cNvPr>
          <p:cNvSpPr txBox="1"/>
          <p:nvPr/>
        </p:nvSpPr>
        <p:spPr>
          <a:xfrm>
            <a:off x="3854904" y="2594039"/>
            <a:ext cx="4482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Pre-made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Facility to add own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WMS layer facility.</a:t>
            </a:r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E6D9ED-FEBD-4CB9-A978-119AC9FAD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86" y="1822610"/>
            <a:ext cx="1514286" cy="1542857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35A1A2C2-2D4F-42F5-9839-E894B4E47B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90" y="3411233"/>
            <a:ext cx="2215589" cy="4058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D7A1BE-7E9A-4B07-9136-E5294F070C59}"/>
              </a:ext>
            </a:extLst>
          </p:cNvPr>
          <p:cNvSpPr txBox="1"/>
          <p:nvPr/>
        </p:nvSpPr>
        <p:spPr>
          <a:xfrm>
            <a:off x="840921" y="4939394"/>
            <a:ext cx="821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 GSKY Web Map Service…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Works well with GSKY on production server.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406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49"/>
    </mc:Choice>
    <mc:Fallback xmlns="">
      <p:transition spd="slow" advTm="16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4" name="3D Model 13" descr="The Earth">
                <a:extLst>
                  <a:ext uri="{FF2B5EF4-FFF2-40B4-BE49-F238E27FC236}">
                    <a16:creationId xmlns:a16="http://schemas.microsoft.com/office/drawing/2014/main" id="{25A0E660-A73B-4407-8D79-DB45CDFE42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7419819"/>
                  </p:ext>
                </p:extLst>
              </p:nvPr>
            </p:nvGraphicFramePr>
            <p:xfrm>
              <a:off x="398304" y="1712656"/>
              <a:ext cx="3018833" cy="307597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018833" cy="3075972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375896" ay="-2971106" az="-28638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4" name="3D Model 13" descr="The Earth">
                <a:extLst>
                  <a:ext uri="{FF2B5EF4-FFF2-40B4-BE49-F238E27FC236}">
                    <a16:creationId xmlns:a16="http://schemas.microsoft.com/office/drawing/2014/main" id="{25A0E660-A73B-4407-8D79-DB45CDFE42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8304" y="1712656"/>
                <a:ext cx="3018833" cy="3075972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NASA World Wind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51C18-0D16-481A-BBFE-D928BEABDCA4}"/>
              </a:ext>
            </a:extLst>
          </p:cNvPr>
          <p:cNvSpPr txBox="1"/>
          <p:nvPr/>
        </p:nvSpPr>
        <p:spPr>
          <a:xfrm>
            <a:off x="3369852" y="1206864"/>
            <a:ext cx="62884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Tutorial: </a:t>
            </a:r>
            <a:r>
              <a:rPr lang="en-US" sz="1400"/>
              <a:t>Not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Free and open source program.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Maps and layers provided by various organisations.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591527" y="1040473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World Wind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12CB56-B41B-4CC1-9154-084802826774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NASA World View</a:t>
            </a:r>
            <a:endParaRPr lang="en-AU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87284-8E2F-4DC2-9B43-0B6555A4DE1F}"/>
              </a:ext>
            </a:extLst>
          </p:cNvPr>
          <p:cNvSpPr txBox="1"/>
          <p:nvPr/>
        </p:nvSpPr>
        <p:spPr>
          <a:xfrm>
            <a:off x="3854903" y="2594039"/>
            <a:ext cx="550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Build your own 3D globe application from the SDK.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Make and publish your map on World Wind servers.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7A1BE-7E9A-4B07-9136-E5294F070C59}"/>
              </a:ext>
            </a:extLst>
          </p:cNvPr>
          <p:cNvSpPr txBox="1"/>
          <p:nvPr/>
        </p:nvSpPr>
        <p:spPr>
          <a:xfrm>
            <a:off x="840921" y="4939394"/>
            <a:ext cx="82132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Adding GSKY Web Map Service…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C00000"/>
                </a:solidFill>
              </a:rPr>
              <a:t>May have to ask NASA to publish our data.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Satellite">
                <a:extLst>
                  <a:ext uri="{FF2B5EF4-FFF2-40B4-BE49-F238E27FC236}">
                    <a16:creationId xmlns:a16="http://schemas.microsoft.com/office/drawing/2014/main" id="{01B42631-FEE0-4CF7-A410-9F13CEB03F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1373629"/>
                  </p:ext>
                </p:extLst>
              </p:nvPr>
            </p:nvGraphicFramePr>
            <p:xfrm>
              <a:off x="273177" y="2247493"/>
              <a:ext cx="1092118" cy="536931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92118" cy="536931"/>
                    </a:xfrm>
                    <a:prstGeom prst="rect">
                      <a:avLst/>
                    </a:prstGeom>
                  </am3d:spPr>
                  <am3d:camera>
                    <am3d:pos x="0" y="0" z="526856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88082" d="1000000"/>
                    <am3d:preTrans dx="0" dy="-8254282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277616" ay="2579981" az="9906902"/>
                    <am3d:postTrans dx="0" dy="0" dz="0"/>
                  </am3d:trans>
                  <am3d:attrSrcUrl r:id="rId8"/>
                  <am3d:raster rName="Office3DRenderer" rVer="16.0.8326">
                    <am3d:blip r:embed="rId9"/>
                  </am3d:raster>
                  <am3d:objViewport viewportSz="12060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Satellite">
                <a:extLst>
                  <a:ext uri="{FF2B5EF4-FFF2-40B4-BE49-F238E27FC236}">
                    <a16:creationId xmlns:a16="http://schemas.microsoft.com/office/drawing/2014/main" id="{01B42631-FEE0-4CF7-A410-9F13CEB03F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177" y="2247493"/>
                <a:ext cx="1092118" cy="536931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7090DD-8346-4B64-876D-93FFDDB8EA82}"/>
              </a:ext>
            </a:extLst>
          </p:cNvPr>
          <p:cNvSpPr txBox="1"/>
          <p:nvPr/>
        </p:nvSpPr>
        <p:spPr>
          <a:xfrm>
            <a:off x="3927021" y="3796393"/>
            <a:ext cx="635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World Wind project will be suspended from April 5, 2019.</a:t>
            </a:r>
            <a:endParaRPr lang="en-AU" b="1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7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50"/>
    </mc:Choice>
    <mc:Fallback xmlns="">
      <p:transition spd="slow" advTm="27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/>
      <p:bldP spid="1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D1087284-8E2F-4DC2-9B43-0B6555A4DE1F}"/>
              </a:ext>
            </a:extLst>
          </p:cNvPr>
          <p:cNvSpPr txBox="1"/>
          <p:nvPr/>
        </p:nvSpPr>
        <p:spPr>
          <a:xfrm>
            <a:off x="3454851" y="2594039"/>
            <a:ext cx="550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Online service to publish maps and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Make and publish your map on World View servers.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NASA World 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51C18-0D16-481A-BBFE-D928BEABDCA4}"/>
              </a:ext>
            </a:extLst>
          </p:cNvPr>
          <p:cNvSpPr txBox="1"/>
          <p:nvPr/>
        </p:nvSpPr>
        <p:spPr>
          <a:xfrm>
            <a:off x="3533137" y="1206864"/>
            <a:ext cx="628849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Tutorial: </a:t>
            </a:r>
            <a:r>
              <a:rPr lang="en-US" sz="1400"/>
              <a:t>Not done.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Free online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Maps and layers provided by various urganisations.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591527" y="1040473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 World 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D7A1BE-7E9A-4B07-9136-E5294F070C59}"/>
              </a:ext>
            </a:extLst>
          </p:cNvPr>
          <p:cNvSpPr txBox="1"/>
          <p:nvPr/>
        </p:nvSpPr>
        <p:spPr>
          <a:xfrm>
            <a:off x="840921" y="4939394"/>
            <a:ext cx="82132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Adding GSKY Web Map Service…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C00000"/>
                </a:solidFill>
              </a:rPr>
              <a:t>No facility to add external WMS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Services and layers are pre-published.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A8E823-8D06-42B6-8839-006F725BB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9" y="1780394"/>
            <a:ext cx="2999032" cy="2385331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3" name="3D Model 2" descr="Retro UFO">
                <a:extLst>
                  <a:ext uri="{FF2B5EF4-FFF2-40B4-BE49-F238E27FC236}">
                    <a16:creationId xmlns:a16="http://schemas.microsoft.com/office/drawing/2014/main" id="{8E54DF14-07BA-442F-990B-3742FA6470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3338774"/>
                  </p:ext>
                </p:extLst>
              </p:nvPr>
            </p:nvGraphicFramePr>
            <p:xfrm>
              <a:off x="1733810" y="1708235"/>
              <a:ext cx="608059" cy="32303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08059" cy="323030"/>
                    </a:xfrm>
                    <a:prstGeom prst="rect">
                      <a:avLst/>
                    </a:prstGeom>
                  </am3d:spPr>
                  <am3d:camera>
                    <am3d:pos x="0" y="0" z="6923219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27412" d="1000000"/>
                    <am3d:preTrans dx="0" dy="-709068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5862" ay="1086223" az="10783172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8360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3" name="3D Model 2" descr="Retro UFO">
                <a:extLst>
                  <a:ext uri="{FF2B5EF4-FFF2-40B4-BE49-F238E27FC236}">
                    <a16:creationId xmlns:a16="http://schemas.microsoft.com/office/drawing/2014/main" id="{8E54DF14-07BA-442F-990B-3742FA6470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3810" y="1708235"/>
                <a:ext cx="608059" cy="323030"/>
              </a:xfrm>
              <a:prstGeom prst="rect">
                <a:avLst/>
              </a:prstGeom>
            </p:spPr>
          </p:pic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AA164E40-C6C0-4AC2-AD00-F6FB0C71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9" y="1780394"/>
            <a:ext cx="2999032" cy="2385331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3443756-8958-412F-8EF1-CAFD426DE9AA}"/>
              </a:ext>
            </a:extLst>
          </p:cNvPr>
          <p:cNvSpPr/>
          <p:nvPr/>
        </p:nvSpPr>
        <p:spPr>
          <a:xfrm>
            <a:off x="115661" y="5834823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DAP Service in GSKY</a:t>
            </a:r>
            <a:endParaRPr lang="en-AU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913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26"/>
    </mc:Choice>
    <mc:Fallback xmlns="">
      <p:transition spd="slow" advTm="39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9 0.00023 C 0.05065 0.00023 0.09192 0.06111 0.09192 0.13703 C 0.09192 0.21203 0.05065 0.27384 0.00039 0.27384 C -0.05013 0.27384 -0.09076 0.21203 -0.09076 0.13703 C -0.09076 0.06111 -0.05013 0.00023 0.00039 0.00023 Z " pathEditMode="relative" rAng="0" ptsTypes="AAAAA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2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DAP Service in GSKY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55CFE7D-E8C8-412B-B541-D355116FBBD0}"/>
              </a:ext>
            </a:extLst>
          </p:cNvPr>
          <p:cNvSpPr/>
          <p:nvPr/>
        </p:nvSpPr>
        <p:spPr>
          <a:xfrm>
            <a:off x="268061" y="5905583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End of Slides</a:t>
            </a:r>
            <a:endParaRPr lang="en-AU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D99394-1848-47F4-825A-1F9C5A56AB91}"/>
              </a:ext>
            </a:extLst>
          </p:cNvPr>
          <p:cNvSpPr txBox="1"/>
          <p:nvPr/>
        </p:nvSpPr>
        <p:spPr>
          <a:xfrm>
            <a:off x="2677886" y="1918603"/>
            <a:ext cx="5265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GSKY can aggregate NetCDF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DAP can deliver them to other software for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So, let us combine the two features !</a:t>
            </a:r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1F955B-EF27-4C21-AC3E-DC79CCAE3259}"/>
              </a:ext>
            </a:extLst>
          </p:cNvPr>
          <p:cNvSpPr txBox="1"/>
          <p:nvPr/>
        </p:nvSpPr>
        <p:spPr>
          <a:xfrm>
            <a:off x="702129" y="2956998"/>
            <a:ext cx="5731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First step: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Create an aggregate output file in NetCDF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Open it in Panoply or Python Notebook - OK</a:t>
            </a:r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3145DA-39E7-455D-A676-1C1B780D5D98}"/>
              </a:ext>
            </a:extLst>
          </p:cNvPr>
          <p:cNvSpPr txBox="1"/>
          <p:nvPr/>
        </p:nvSpPr>
        <p:spPr>
          <a:xfrm>
            <a:off x="702129" y="4069987"/>
            <a:ext cx="61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Next: Provide as NetCDF subset service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23AA2-0E6C-4829-8A55-0328365B3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319" y="3354953"/>
            <a:ext cx="2761905" cy="178095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3ED09D-560A-4CBA-8644-EECB4ECCE478}"/>
              </a:ext>
            </a:extLst>
          </p:cNvPr>
          <p:cNvGrpSpPr/>
          <p:nvPr/>
        </p:nvGrpSpPr>
        <p:grpSpPr>
          <a:xfrm>
            <a:off x="8353608" y="1113773"/>
            <a:ext cx="3159964" cy="1757143"/>
            <a:chOff x="7243265" y="1113773"/>
            <a:chExt cx="3159964" cy="1757143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40665E2-37E4-4A87-9E32-F44DCEC32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3265" y="1113773"/>
              <a:ext cx="1457143" cy="175714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9DFB1E7-0B25-4A6A-BC37-EC43584F5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1629" y="1721583"/>
              <a:ext cx="1551600" cy="114933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8AC0212-E7BF-47CE-9B6F-D0019D94990F}"/>
              </a:ext>
            </a:extLst>
          </p:cNvPr>
          <p:cNvSpPr txBox="1"/>
          <p:nvPr/>
        </p:nvSpPr>
        <p:spPr>
          <a:xfrm>
            <a:off x="702129" y="4628978"/>
            <a:ext cx="6115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APIs to connect directly to GSKY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Send the data in DAP format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B5293D0-7E27-4E0E-8E8A-A064D3A629DD}"/>
              </a:ext>
            </a:extLst>
          </p:cNvPr>
          <p:cNvSpPr txBox="1"/>
          <p:nvPr/>
        </p:nvSpPr>
        <p:spPr>
          <a:xfrm>
            <a:off x="702129" y="5464969"/>
            <a:ext cx="6115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Still learning 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AADDBD-DBC4-414E-A111-66662C5BA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28" y="889718"/>
            <a:ext cx="2952381" cy="11333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02F218-A255-4DB1-AB0D-F3BC645FEB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598" y="1522460"/>
            <a:ext cx="241421" cy="2236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016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15"/>
    </mc:Choice>
    <mc:Fallback xmlns="">
      <p:transition spd="slow" advTm="36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44444E-6 C 3.125E-6 0.03311 0.02695 0.05996 0.06002 0.05996 C 0.09896 0.05996 0.11302 0.0301 0.11901 0.01204 L 0.125 -0.01203 C 0.13099 -0.03009 0.14596 -0.05995 0.18997 -0.05995 C 0.21797 -0.05995 0.25 -0.0331 0.25 -4.44444E-6 C 0.25 0.03311 0.21797 0.05996 0.18997 0.05996 C 0.14596 0.05996 0.13099 0.0301 0.125 0.01204 L 0.11901 -0.01203 C 0.11302 -0.03009 0.09896 -0.05995 0.06002 -0.05995 C 0.02695 -0.05995 3.125E-6 -0.0331 3.125E-6 -4.44444E-6 Z " pathEditMode="relative" rAng="0" ptsTypes="AAAAAAAAA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/>
      <p:bldP spid="22" grpId="0"/>
      <p:bldP spid="31" grpId="0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4">
            <a:extLst>
              <a:ext uri="{FF2B5EF4-FFF2-40B4-BE49-F238E27FC236}">
                <a16:creationId xmlns:a16="http://schemas.microsoft.com/office/drawing/2014/main" id="{DCBA946B-AC4F-476A-9CF7-6CE72589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9" y="2117725"/>
            <a:ext cx="1722437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9">
            <a:extLst>
              <a:ext uri="{FF2B5EF4-FFF2-40B4-BE49-F238E27FC236}">
                <a16:creationId xmlns:a16="http://schemas.microsoft.com/office/drawing/2014/main" id="{220CE06C-D275-4CE9-81E5-0BCFE22E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6" y="4103689"/>
            <a:ext cx="2136775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11">
            <a:extLst>
              <a:ext uri="{FF2B5EF4-FFF2-40B4-BE49-F238E27FC236}">
                <a16:creationId xmlns:a16="http://schemas.microsoft.com/office/drawing/2014/main" id="{BDB9F88C-A48A-45CC-A1C5-5459C56D2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639" y="4103689"/>
            <a:ext cx="1654175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Picture 13">
            <a:extLst>
              <a:ext uri="{FF2B5EF4-FFF2-40B4-BE49-F238E27FC236}">
                <a16:creationId xmlns:a16="http://schemas.microsoft.com/office/drawing/2014/main" id="{08A84A2F-53EA-4AE9-9C2D-F9D711808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75" y="4222751"/>
            <a:ext cx="1906588" cy="126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Picture 15">
            <a:extLst>
              <a:ext uri="{FF2B5EF4-FFF2-40B4-BE49-F238E27FC236}">
                <a16:creationId xmlns:a16="http://schemas.microsoft.com/office/drawing/2014/main" id="{74295E65-23E2-4F56-A523-B8B26644E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1" y="2117726"/>
            <a:ext cx="2227263" cy="1389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18">
            <a:extLst>
              <a:ext uri="{FF2B5EF4-FFF2-40B4-BE49-F238E27FC236}">
                <a16:creationId xmlns:a16="http://schemas.microsoft.com/office/drawing/2014/main" id="{3A0BF576-543A-40EF-8D7B-9D262378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3" y="2297113"/>
            <a:ext cx="2616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5056DC-BC27-4E77-8CFA-AD78A45F5230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313545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5"/>
    </mc:Choice>
    <mc:Fallback xmlns="">
      <p:transition spd="slow" advTm="56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48A2-7685-40D1-8256-C03C6AFAA06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8264" y="1550938"/>
            <a:ext cx="10363826" cy="2563862"/>
          </a:xfrm>
        </p:spPr>
        <p:txBody>
          <a:bodyPr>
            <a:noAutofit/>
          </a:bodyPr>
          <a:lstStyle/>
          <a:p>
            <a:r>
              <a:rPr lang="en-US" sz="2800" b="1" cap="none">
                <a:solidFill>
                  <a:schemeClr val="accent1">
                    <a:lumMod val="50000"/>
                  </a:schemeClr>
                </a:solidFill>
              </a:rPr>
              <a:t>TerriaMap</a:t>
            </a:r>
            <a:r>
              <a:rPr lang="en-US" sz="2800" cap="none"/>
              <a:t> is the only tested client for GSKY</a:t>
            </a:r>
          </a:p>
          <a:p>
            <a:pPr lvl="1"/>
            <a:r>
              <a:rPr lang="en-US" sz="2400" cap="none"/>
              <a:t>Less known to the wide world</a:t>
            </a:r>
          </a:p>
          <a:p>
            <a:r>
              <a:rPr lang="en-US" sz="2800" cap="none"/>
              <a:t>Explore how GSKY can be used with other clients</a:t>
            </a:r>
          </a:p>
          <a:p>
            <a:r>
              <a:rPr lang="en-US" sz="2800" cap="none"/>
              <a:t>Create examples and tutorials</a:t>
            </a:r>
          </a:p>
          <a:p>
            <a:r>
              <a:rPr lang="en-US" sz="2800" cap="none"/>
              <a:t>Implement a DAP service in GSKY</a:t>
            </a:r>
            <a:endParaRPr lang="en-AU" sz="2800" cap="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91F9C-FF28-4FAA-9017-D394FFDBE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656BA-FBDE-4FB9-9127-10858DB09E24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D2524F-43BF-47D0-B1F3-AEB564E70115}"/>
              </a:ext>
            </a:extLst>
          </p:cNvPr>
          <p:cNvSpPr/>
          <p:nvPr/>
        </p:nvSpPr>
        <p:spPr>
          <a:xfrm>
            <a:off x="840922" y="4906736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Potential GSKY Clients</a:t>
            </a:r>
            <a:endParaRPr lang="en-AU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682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89"/>
    </mc:Choice>
    <mc:Fallback xmlns="">
      <p:transition spd="slow" advTm="2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Potential GSKY Clients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F7DBC9C-EFD7-4302-BB2D-F71FEDAFB6E1}"/>
              </a:ext>
            </a:extLst>
          </p:cNvPr>
          <p:cNvSpPr/>
          <p:nvPr/>
        </p:nvSpPr>
        <p:spPr>
          <a:xfrm>
            <a:off x="840922" y="4906736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Potential Clients Described</a:t>
            </a:r>
            <a:endParaRPr lang="en-AU" b="1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4C4602-3118-43F6-AEDA-896F30675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7957"/>
              </p:ext>
            </p:extLst>
          </p:nvPr>
        </p:nvGraphicFramePr>
        <p:xfrm>
          <a:off x="978807" y="1193195"/>
          <a:ext cx="1004298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622">
                  <a:extLst>
                    <a:ext uri="{9D8B030D-6E8A-4147-A177-3AD203B41FA5}">
                      <a16:colId xmlns:a16="http://schemas.microsoft.com/office/drawing/2014/main" val="1002395565"/>
                    </a:ext>
                  </a:extLst>
                </a:gridCol>
                <a:gridCol w="4571698">
                  <a:extLst>
                    <a:ext uri="{9D8B030D-6E8A-4147-A177-3AD203B41FA5}">
                      <a16:colId xmlns:a16="http://schemas.microsoft.com/office/drawing/2014/main" val="2992764563"/>
                    </a:ext>
                  </a:extLst>
                </a:gridCol>
                <a:gridCol w="3347660">
                  <a:extLst>
                    <a:ext uri="{9D8B030D-6E8A-4147-A177-3AD203B41FA5}">
                      <a16:colId xmlns:a16="http://schemas.microsoft.com/office/drawing/2014/main" val="1631196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Application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Comments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GSKY</a:t>
                      </a:r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ArcGIS</a:t>
                      </a:r>
                      <a:endParaRPr lang="en-AU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Most widely used GIS software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Works on 4 out of 6 App veriants</a:t>
                      </a:r>
                      <a:endParaRPr lang="en-AU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10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QGIS</a:t>
                      </a:r>
                      <a:endParaRPr lang="en-AU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Widely used and VDI-integrated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Works on v3.4</a:t>
                      </a:r>
                      <a:endParaRPr lang="en-AU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680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AUSGIN</a:t>
                      </a:r>
                      <a:endParaRPr lang="en-AU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Aus</a:t>
                      </a:r>
                      <a:r>
                        <a:rPr lang="en-US"/>
                        <a:t>tralian </a:t>
                      </a:r>
                      <a:r>
                        <a:rPr lang="en-US">
                          <a:solidFill>
                            <a:srgbClr val="C00000"/>
                          </a:solidFill>
                        </a:rPr>
                        <a:t>G</a:t>
                      </a:r>
                      <a:r>
                        <a:rPr lang="en-US"/>
                        <a:t>eoscience </a:t>
                      </a:r>
                      <a:r>
                        <a:rPr lang="en-US">
                          <a:solidFill>
                            <a:srgbClr val="C00000"/>
                          </a:solidFill>
                        </a:rPr>
                        <a:t>I</a:t>
                      </a:r>
                      <a:r>
                        <a:rPr lang="en-US"/>
                        <a:t>nformation </a:t>
                      </a:r>
                      <a:r>
                        <a:rPr lang="en-US">
                          <a:solidFill>
                            <a:srgbClr val="C00000"/>
                          </a:solidFill>
                        </a:rPr>
                        <a:t>N</a:t>
                      </a:r>
                      <a:r>
                        <a:rPr lang="en-US"/>
                        <a:t>etwork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B050"/>
                          </a:solidFill>
                        </a:rPr>
                        <a:t>Works on Production GSKY server</a:t>
                      </a:r>
                      <a:endParaRPr lang="en-AU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5528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NASA World View</a:t>
                      </a:r>
                      <a:endParaRPr lang="en-AU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directly suitable for GSKY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No WMS layer addition facility</a:t>
                      </a:r>
                      <a:endParaRPr lang="en-AU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54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NASA World Wind</a:t>
                      </a:r>
                      <a:endParaRPr lang="en-AU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Do.</a:t>
                      </a:r>
                      <a:endParaRPr lang="en-AU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8897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Google Earth</a:t>
                      </a:r>
                      <a:endParaRPr lang="en-AU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Very popular software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00000"/>
                          </a:solidFill>
                        </a:rPr>
                        <a:t>WMS facility does not work</a:t>
                      </a:r>
                      <a:endParaRPr lang="en-AU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161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tx1"/>
                          </a:solidFill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Auscope</a:t>
                      </a:r>
                      <a:endParaRPr lang="en-AU" b="1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Parallel service to AusGIN</a:t>
                      </a:r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B050"/>
                          </a:solidFill>
                        </a:rPr>
                        <a:t>Works on Production GSKY server</a:t>
                      </a:r>
                      <a:endParaRPr lang="en-AU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57612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5059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35"/>
    </mc:Choice>
    <mc:Fallback xmlns="">
      <p:transition spd="slow" advTm="31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Potential Clients Described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0F19D-5E59-4F24-ACBC-2125AB48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65" y="1200200"/>
            <a:ext cx="2485714" cy="8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47773-3727-4E27-82C8-29B2CDD8B79F}"/>
              </a:ext>
            </a:extLst>
          </p:cNvPr>
          <p:cNvSpPr txBox="1"/>
          <p:nvPr/>
        </p:nvSpPr>
        <p:spPr>
          <a:xfrm>
            <a:off x="3306536" y="1200200"/>
            <a:ext cx="7789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Claimed to be “</a:t>
            </a:r>
            <a:r>
              <a:rPr lang="en-US" i="1"/>
              <a:t>the world's most powerful mapping and analytics software</a:t>
            </a:r>
            <a:r>
              <a:rPr lang="en-US"/>
              <a:t>”</a:t>
            </a:r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9186D-1281-486D-8FF9-EFC247807D1E}"/>
              </a:ext>
            </a:extLst>
          </p:cNvPr>
          <p:cNvSpPr txBox="1"/>
          <p:nvPr/>
        </p:nvSpPr>
        <p:spPr>
          <a:xfrm>
            <a:off x="3306535" y="1569532"/>
            <a:ext cx="7633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Commercial app from </a:t>
            </a:r>
            <a:r>
              <a:rPr lang="en-AU" sz="1600" b="1"/>
              <a:t>Environmental Systems Research Institute</a:t>
            </a:r>
            <a:r>
              <a:rPr lang="en-AU" sz="1600"/>
              <a:t> (ESRI)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F2D75F-DA8D-4EC1-8A78-8F3AB2DA381C}"/>
              </a:ext>
            </a:extLst>
          </p:cNvPr>
          <p:cNvSpPr txBox="1"/>
          <p:nvPr/>
        </p:nvSpPr>
        <p:spPr>
          <a:xfrm>
            <a:off x="3306536" y="1984811"/>
            <a:ext cx="763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Six different apps in the suite.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All except one are Windows’ apps.</a:t>
            </a:r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51C18-0D16-481A-BBFE-D928BEABDCA4}"/>
              </a:ext>
            </a:extLst>
          </p:cNvPr>
          <p:cNvSpPr txBox="1"/>
          <p:nvPr/>
        </p:nvSpPr>
        <p:spPr>
          <a:xfrm>
            <a:off x="3443190" y="2905036"/>
            <a:ext cx="689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Most comprehensive app in the suite.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Works well with GSKY.</a:t>
            </a:r>
            <a:endParaRPr lang="en-AU">
              <a:solidFill>
                <a:srgbClr val="00B05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664865" y="2738645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Pro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97EC0-0A43-4C0E-B84A-8F3CF528D683}"/>
              </a:ext>
            </a:extLst>
          </p:cNvPr>
          <p:cNvSpPr txBox="1"/>
          <p:nvPr/>
        </p:nvSpPr>
        <p:spPr>
          <a:xfrm>
            <a:off x="3443190" y="4902167"/>
            <a:ext cx="7276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Relatively simpler to learn.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Alternative to Google Earth for corporate users.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92D050"/>
                </a:solidFill>
              </a:rPr>
              <a:t>Works with GSKY but has errors.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20347D-BAC6-4A3F-AEAD-DE69ED1428DC}"/>
              </a:ext>
            </a:extLst>
          </p:cNvPr>
          <p:cNvSpPr/>
          <p:nvPr/>
        </p:nvSpPr>
        <p:spPr>
          <a:xfrm>
            <a:off x="664865" y="4735776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Earth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1AE60-84AB-41D1-88EB-CD1F647040B4}"/>
              </a:ext>
            </a:extLst>
          </p:cNvPr>
          <p:cNvSpPr txBox="1"/>
          <p:nvPr/>
        </p:nvSpPr>
        <p:spPr>
          <a:xfrm>
            <a:off x="3443190" y="3870748"/>
            <a:ext cx="5562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Online version of ArcGIS Pro.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Not as comprehensive as the desktop version.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Works well with GSKY on production server.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9D718A-4FB3-4F8B-841C-3DEE616209BB}"/>
              </a:ext>
            </a:extLst>
          </p:cNvPr>
          <p:cNvSpPr/>
          <p:nvPr/>
        </p:nvSpPr>
        <p:spPr>
          <a:xfrm>
            <a:off x="664865" y="3704357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Online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12CB56-B41B-4CC1-9154-084802826774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Other ArcGIS Apps</a:t>
            </a:r>
            <a:endParaRPr lang="en-AU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6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95"/>
    </mc:Choice>
    <mc:Fallback xmlns="">
      <p:transition spd="slow" advTm="36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  <p:bldP spid="11" grpId="0"/>
      <p:bldP spid="17" grpId="0"/>
      <p:bldP spid="18" grpId="0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C78522E-427C-4591-8EC2-5C39F0CDF1C8}"/>
              </a:ext>
            </a:extLst>
          </p:cNvPr>
          <p:cNvSpPr txBox="1"/>
          <p:nvPr/>
        </p:nvSpPr>
        <p:spPr>
          <a:xfrm>
            <a:off x="2794814" y="2391208"/>
            <a:ext cx="4291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No-frills app within the ArcGIS suite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Works well with GSKY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Low picture quality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4E91C-77AF-4D52-8C5E-F3DD4B7F4EB4}"/>
              </a:ext>
            </a:extLst>
          </p:cNvPr>
          <p:cNvSpPr txBox="1"/>
          <p:nvPr/>
        </p:nvSpPr>
        <p:spPr>
          <a:xfrm>
            <a:off x="3094264" y="1077690"/>
            <a:ext cx="5788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These are similar software and share the data between them. </a:t>
            </a:r>
          </a:p>
          <a:p>
            <a:r>
              <a:rPr lang="en-US"/>
              <a:t>Only ArcMAP is working with GSKY.</a:t>
            </a:r>
            <a:endParaRPr lang="en-AU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F8EB52-4A6E-4943-9673-70710467B978}"/>
              </a:ext>
            </a:extLst>
          </p:cNvPr>
          <p:cNvSpPr txBox="1"/>
          <p:nvPr/>
        </p:nvSpPr>
        <p:spPr>
          <a:xfrm>
            <a:off x="2794815" y="3744144"/>
            <a:ext cx="374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3D  base map.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</a:rPr>
              <a:t>Does not add the GSKY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Maybe fixable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65EAAB-0935-4369-99EA-76B116615D68}"/>
              </a:ext>
            </a:extLst>
          </p:cNvPr>
          <p:cNvSpPr txBox="1"/>
          <p:nvPr/>
        </p:nvSpPr>
        <p:spPr>
          <a:xfrm>
            <a:off x="2801269" y="4951694"/>
            <a:ext cx="37467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base map (?!)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C00000"/>
                </a:solidFill>
              </a:rPr>
              <a:t>Does not add the GSKY layer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Maybe fixable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Other ArcGIS Apps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0F19D-5E59-4F24-ACBC-2125AB48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65" y="1200200"/>
            <a:ext cx="2485714" cy="8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71277BB-A2B9-46E5-A69D-088FB62FF4EF}"/>
              </a:ext>
            </a:extLst>
          </p:cNvPr>
          <p:cNvSpPr/>
          <p:nvPr/>
        </p:nvSpPr>
        <p:spPr>
          <a:xfrm>
            <a:off x="664865" y="2262605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CC2854-0F55-4C4E-95F8-3B81F043A747}"/>
              </a:ext>
            </a:extLst>
          </p:cNvPr>
          <p:cNvSpPr/>
          <p:nvPr/>
        </p:nvSpPr>
        <p:spPr>
          <a:xfrm>
            <a:off x="664865" y="3559478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ArcGlobe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7EE630-F8EA-4D88-9ABF-7BB90C89FE42}"/>
              </a:ext>
            </a:extLst>
          </p:cNvPr>
          <p:cNvSpPr/>
          <p:nvPr/>
        </p:nvSpPr>
        <p:spPr>
          <a:xfrm>
            <a:off x="664865" y="4864516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ArcScene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0DBC259-2184-474E-98AF-0047A4A2CE0D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ArcGIS Alternatives</a:t>
            </a:r>
            <a:endParaRPr lang="en-AU" b="1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4C1DAD9-CD5E-4A61-BEE5-BB5C9E95BB11}"/>
              </a:ext>
            </a:extLst>
          </p:cNvPr>
          <p:cNvGrpSpPr/>
          <p:nvPr/>
        </p:nvGrpSpPr>
        <p:grpSpPr>
          <a:xfrm>
            <a:off x="6724829" y="1722692"/>
            <a:ext cx="3921398" cy="2162188"/>
            <a:chOff x="6724829" y="1722692"/>
            <a:chExt cx="3921398" cy="216218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86176B-DFB9-4AA0-B115-274087280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8877" y="1722692"/>
              <a:ext cx="1869695" cy="1869695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BBF8582-6375-402E-B5B8-B493B7DFFE77}"/>
                </a:ext>
              </a:extLst>
            </p:cNvPr>
            <p:cNvGrpSpPr/>
            <p:nvPr/>
          </p:nvGrpSpPr>
          <p:grpSpPr>
            <a:xfrm>
              <a:off x="6724829" y="1722693"/>
              <a:ext cx="3921398" cy="2162187"/>
              <a:chOff x="6724829" y="1722693"/>
              <a:chExt cx="3921398" cy="216218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30F4ED9-EE7F-4141-96E2-D43D693A646F}"/>
                  </a:ext>
                </a:extLst>
              </p:cNvPr>
              <p:cNvGrpSpPr/>
              <p:nvPr/>
            </p:nvGrpSpPr>
            <p:grpSpPr>
              <a:xfrm>
                <a:off x="6724829" y="1722693"/>
                <a:ext cx="1869694" cy="2162187"/>
                <a:chOff x="6724829" y="1722693"/>
                <a:chExt cx="1869694" cy="2162187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DC944B08-8B7D-49C7-8C1A-4C8A184886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24829" y="1722693"/>
                  <a:ext cx="1869694" cy="1869694"/>
                </a:xfrm>
                <a:prstGeom prst="rect">
                  <a:avLst/>
                </a:prstGeom>
              </p:spPr>
            </p:pic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59D636A-2016-466C-982A-25A7A9B688FA}"/>
                    </a:ext>
                  </a:extLst>
                </p:cNvPr>
                <p:cNvSpPr txBox="1"/>
                <p:nvPr/>
              </p:nvSpPr>
              <p:spPr>
                <a:xfrm>
                  <a:off x="7453993" y="3515548"/>
                  <a:ext cx="114053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/>
                    <a:t>TerriaMap</a:t>
                  </a:r>
                  <a:endParaRPr lang="en-AU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22F1AD5-0954-4A39-B0A3-B39599B353B8}"/>
                  </a:ext>
                </a:extLst>
              </p:cNvPr>
              <p:cNvSpPr txBox="1"/>
              <p:nvPr/>
            </p:nvSpPr>
            <p:spPr>
              <a:xfrm>
                <a:off x="9716815" y="3515548"/>
                <a:ext cx="9294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ArcMap</a:t>
                </a:r>
                <a:endParaRPr lang="en-AU"/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5A9F3E-1647-426A-BADC-E3939635B2B7}"/>
              </a:ext>
            </a:extLst>
          </p:cNvPr>
          <p:cNvGrpSpPr/>
          <p:nvPr/>
        </p:nvGrpSpPr>
        <p:grpSpPr>
          <a:xfrm>
            <a:off x="8688345" y="3842113"/>
            <a:ext cx="2643684" cy="2203583"/>
            <a:chOff x="8688345" y="3842113"/>
            <a:chExt cx="2643684" cy="22035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14329D4-BBCA-4805-A75C-AF420FC70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88345" y="3842113"/>
              <a:ext cx="1869694" cy="1862639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2A7F96C-B57A-46E6-BCBB-944E54441543}"/>
                </a:ext>
              </a:extLst>
            </p:cNvPr>
            <p:cNvSpPr txBox="1"/>
            <p:nvPr/>
          </p:nvSpPr>
          <p:spPr>
            <a:xfrm>
              <a:off x="8693561" y="5676364"/>
              <a:ext cx="2638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ArcMap – small canvas</a:t>
              </a:r>
              <a:endParaRPr lang="en-AU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9844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11"/>
    </mc:Choice>
    <mc:Fallback xmlns="">
      <p:transition spd="slow" advTm="32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/>
      <p:bldP spid="28" grpId="0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Alternatives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0DBC259-2184-474E-98AF-0047A4A2CE0D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ArcGIS Pro Desktop</a:t>
            </a:r>
            <a:endParaRPr lang="en-AU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8B71E-D72C-4400-B118-B8D92E636332}"/>
              </a:ext>
            </a:extLst>
          </p:cNvPr>
          <p:cNvSpPr txBox="1"/>
          <p:nvPr/>
        </p:nvSpPr>
        <p:spPr>
          <a:xfrm>
            <a:off x="506186" y="1123814"/>
            <a:ext cx="511084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are several free alternatives to ArcGIS.</a:t>
            </a:r>
            <a:r>
              <a:rPr lang="en-US" sz="900" baseline="30000"/>
              <a:t>[</a:t>
            </a:r>
            <a:r>
              <a:rPr lang="en-US" sz="900" baseline="30000">
                <a:hlinkClick r:id="rId3"/>
              </a:rPr>
              <a:t>Ref</a:t>
            </a:r>
            <a:r>
              <a:rPr lang="en-US" sz="900" baseline="30000"/>
              <a:t>]</a:t>
            </a:r>
            <a:endParaRPr lang="en-AU" baseline="300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Not explored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Probably low user base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79D5F1-625C-411B-97E6-B5F7E8D498CC}"/>
              </a:ext>
            </a:extLst>
          </p:cNvPr>
          <p:cNvSpPr/>
          <p:nvPr/>
        </p:nvSpPr>
        <p:spPr>
          <a:xfrm>
            <a:off x="664865" y="2187879"/>
            <a:ext cx="19571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GRASS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C81CC3-D74D-4E2B-B6C9-1F67653C0E60}"/>
              </a:ext>
            </a:extLst>
          </p:cNvPr>
          <p:cNvSpPr txBox="1"/>
          <p:nvPr/>
        </p:nvSpPr>
        <p:spPr>
          <a:xfrm>
            <a:off x="2269672" y="2301404"/>
            <a:ext cx="34672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Developed under US Govt grant in 1982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Python console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B4C421-2253-4830-ADED-85F8564C7537}"/>
              </a:ext>
            </a:extLst>
          </p:cNvPr>
          <p:cNvSpPr/>
          <p:nvPr/>
        </p:nvSpPr>
        <p:spPr>
          <a:xfrm>
            <a:off x="664865" y="3396767"/>
            <a:ext cx="19571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uDIG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73093F-F2DD-4525-871E-EF0C934D588E}"/>
              </a:ext>
            </a:extLst>
          </p:cNvPr>
          <p:cNvSpPr txBox="1"/>
          <p:nvPr/>
        </p:nvSpPr>
        <p:spPr>
          <a:xfrm>
            <a:off x="2269672" y="3640702"/>
            <a:ext cx="3467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Public domain program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51A9EE-027F-45E6-8741-0A71B4771DAB}"/>
              </a:ext>
            </a:extLst>
          </p:cNvPr>
          <p:cNvSpPr/>
          <p:nvPr/>
        </p:nvSpPr>
        <p:spPr>
          <a:xfrm>
            <a:off x="664865" y="4535448"/>
            <a:ext cx="195717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gvSIG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10BBCD-A276-4A54-A850-A44D2D0A371A}"/>
              </a:ext>
            </a:extLst>
          </p:cNvPr>
          <p:cNvSpPr txBox="1"/>
          <p:nvPr/>
        </p:nvSpPr>
        <p:spPr>
          <a:xfrm>
            <a:off x="2269672" y="4779383"/>
            <a:ext cx="3467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Public domain program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18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42"/>
    </mc:Choice>
    <mc:Fallback xmlns="">
      <p:transition spd="slow" advTm="284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Pro Desktop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51C18-0D16-481A-BBFE-D928BEABDCA4}"/>
              </a:ext>
            </a:extLst>
          </p:cNvPr>
          <p:cNvSpPr txBox="1"/>
          <p:nvPr/>
        </p:nvSpPr>
        <p:spPr>
          <a:xfrm>
            <a:off x="3369852" y="1206864"/>
            <a:ext cx="62884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Tutorial: </a:t>
            </a:r>
            <a:r>
              <a:rPr lang="en-US" sz="1400">
                <a:hlinkClick r:id="rId3"/>
              </a:rPr>
              <a:t>https://github.com/.../ArcGIS_Pro_Desktop_Tutorial.pptx</a:t>
            </a:r>
            <a:r>
              <a:rPr lang="en-US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Installation, activation and configuration.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Add GSKY Web Map Service.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Advanced use of ArcGIS Pro using an example.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591527" y="1040473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Pro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12CB56-B41B-4CC1-9154-084802826774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ArcGIS Online</a:t>
            </a:r>
            <a:endParaRPr lang="en-AU" b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33C6FF-E9F1-4AF7-9380-4199639B9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660" y="3305092"/>
            <a:ext cx="2414490" cy="183471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8A5E99-532B-481A-917A-BB8F8B513CAE}"/>
              </a:ext>
            </a:extLst>
          </p:cNvPr>
          <p:cNvSpPr txBox="1"/>
          <p:nvPr/>
        </p:nvSpPr>
        <p:spPr>
          <a:xfrm>
            <a:off x="479696" y="3271487"/>
            <a:ext cx="5512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Attribute tables and many analysis methods.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0D7B8-E12D-4570-962D-A7D563C0A4A6}"/>
              </a:ext>
            </a:extLst>
          </p:cNvPr>
          <p:cNvSpPr txBox="1"/>
          <p:nvPr/>
        </p:nvSpPr>
        <p:spPr>
          <a:xfrm>
            <a:off x="479695" y="2449995"/>
            <a:ext cx="649043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Dozens of free public domain layers and base maps.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e.g. Natural water layer, buildings, roads, forests, MacDonalds!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F77CDDD-3C9E-445E-9F78-C7B917C05DA8}"/>
              </a:ext>
            </a:extLst>
          </p:cNvPr>
          <p:cNvSpPr txBox="1"/>
          <p:nvPr/>
        </p:nvSpPr>
        <p:spPr>
          <a:xfrm>
            <a:off x="479696" y="3846758"/>
            <a:ext cx="5986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Python console and built-in tools.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AD9D52-42A5-4E8C-B377-CC38A59E2B34}"/>
              </a:ext>
            </a:extLst>
          </p:cNvPr>
          <p:cNvSpPr txBox="1"/>
          <p:nvPr/>
        </p:nvSpPr>
        <p:spPr>
          <a:xfrm>
            <a:off x="479695" y="4422029"/>
            <a:ext cx="662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Easier to escape from a hurricane than learning this software fully.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264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41"/>
    </mc:Choice>
    <mc:Fallback xmlns="">
      <p:transition spd="slow" advTm="3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6" grpId="0"/>
      <p:bldP spid="21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Online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51C18-0D16-481A-BBFE-D928BEABDCA4}"/>
              </a:ext>
            </a:extLst>
          </p:cNvPr>
          <p:cNvSpPr txBox="1"/>
          <p:nvPr/>
        </p:nvSpPr>
        <p:spPr>
          <a:xfrm>
            <a:off x="3369852" y="1206864"/>
            <a:ext cx="628849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Tutorial: </a:t>
            </a:r>
            <a:r>
              <a:rPr lang="en-US" sz="1200">
                <a:hlinkClick r:id="rId3"/>
              </a:rPr>
              <a:t>https://github.com/.../ArcGIS_Online_Tutorial.pptx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Requires an ArcGIS Online account (ANU Institutional Licence)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591527" y="1040473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00B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Online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12CB56-B41B-4CC1-9154-084802826774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ArcGIS Earth</a:t>
            </a:r>
            <a:endParaRPr lang="en-AU" b="1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BD7F5C1-81D0-448A-833B-BBFEA1EB66B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2741031"/>
            <a:ext cx="2392761" cy="1455411"/>
          </a:xfrm>
        </p:spPr>
        <p:txBody>
          <a:bodyPr>
            <a:normAutofit/>
          </a:bodyPr>
          <a:lstStyle/>
          <a:p>
            <a:pPr lvl="0"/>
            <a:r>
              <a:rPr lang="en-US" sz="1600" b="1" cap="none"/>
              <a:t>Simple Use: </a:t>
            </a:r>
          </a:p>
          <a:p>
            <a:pPr lvl="1"/>
            <a:r>
              <a:rPr lang="en-US" sz="1400" cap="none"/>
              <a:t>Create a map</a:t>
            </a:r>
            <a:endParaRPr lang="en-AU" sz="1400" cap="none"/>
          </a:p>
          <a:p>
            <a:pPr lvl="1"/>
            <a:r>
              <a:rPr lang="en-US" sz="1400" cap="none"/>
              <a:t>Add a layer</a:t>
            </a:r>
            <a:endParaRPr lang="en-AU" sz="1400" cap="none"/>
          </a:p>
          <a:p>
            <a:pPr lvl="1"/>
            <a:r>
              <a:rPr lang="en-US" sz="1400" cap="none"/>
              <a:t>Set map for share</a:t>
            </a:r>
            <a:endParaRPr lang="en-AU" sz="1400" cap="non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0B7CCDC-C639-43B5-9821-B82756792711}"/>
              </a:ext>
            </a:extLst>
          </p:cNvPr>
          <p:cNvSpPr txBox="1">
            <a:spLocks/>
          </p:cNvSpPr>
          <p:nvPr/>
        </p:nvSpPr>
        <p:spPr>
          <a:xfrm>
            <a:off x="3574845" y="2741031"/>
            <a:ext cx="3666880" cy="2084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cap="none"/>
              <a:t>Advanced Use:</a:t>
            </a:r>
          </a:p>
          <a:p>
            <a:pPr lvl="1"/>
            <a:r>
              <a:rPr lang="en-US" sz="1400" cap="none"/>
              <a:t>Add demographic data</a:t>
            </a:r>
            <a:endParaRPr lang="en-AU" sz="1400" cap="none"/>
          </a:p>
          <a:p>
            <a:pPr lvl="1"/>
            <a:r>
              <a:rPr lang="en-US" sz="1400" cap="none"/>
              <a:t>Style the layer with attribute data</a:t>
            </a:r>
            <a:endParaRPr lang="en-AU" sz="1400" cap="none"/>
          </a:p>
          <a:p>
            <a:pPr lvl="1"/>
            <a:r>
              <a:rPr lang="en-US" sz="1400" cap="none"/>
              <a:t>Normalise the style data</a:t>
            </a:r>
            <a:endParaRPr lang="en-AU" sz="1400" cap="none"/>
          </a:p>
          <a:p>
            <a:pPr lvl="1"/>
            <a:r>
              <a:rPr lang="en-US" sz="1400" cap="none"/>
              <a:t>Customise the Pop-up</a:t>
            </a:r>
            <a:endParaRPr lang="en-AU" sz="1400" cap="none"/>
          </a:p>
          <a:p>
            <a:pPr lvl="1"/>
            <a:r>
              <a:rPr lang="en-US" sz="1400" cap="none"/>
              <a:t>Create a web App and share its URL</a:t>
            </a:r>
            <a:endParaRPr lang="en-AU" sz="1400" cap="non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2DF81-BF75-44B6-AEF1-C2205A5EAA4A}"/>
              </a:ext>
            </a:extLst>
          </p:cNvPr>
          <p:cNvSpPr txBox="1"/>
          <p:nvPr/>
        </p:nvSpPr>
        <p:spPr>
          <a:xfrm>
            <a:off x="840921" y="4939394"/>
            <a:ext cx="8213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 GSKY Web Map Service…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Works well with GSKY on production server.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CD80A-FD53-4293-8CD4-73481029ABB5}"/>
              </a:ext>
            </a:extLst>
          </p:cNvPr>
          <p:cNvSpPr txBox="1"/>
          <p:nvPr/>
        </p:nvSpPr>
        <p:spPr>
          <a:xfrm>
            <a:off x="840921" y="2008414"/>
            <a:ext cx="640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 has many features of ArcGIS Pro and is platform independent.</a:t>
            </a:r>
            <a:endParaRPr lang="en-A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53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82"/>
    </mc:Choice>
    <mc:Fallback xmlns="">
      <p:transition spd="slow" advTm="28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1" grpId="0" build="p"/>
      <p:bldP spid="12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F95EE0D8-2A93-4697-B99B-8060F8234D7C}"/>
              </a:ext>
            </a:extLst>
          </p:cNvPr>
          <p:cNvSpPr txBox="1"/>
          <p:nvPr/>
        </p:nvSpPr>
        <p:spPr>
          <a:xfrm>
            <a:off x="2037840" y="182880"/>
            <a:ext cx="722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Earth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E51C18-0D16-481A-BBFE-D928BEABDCA4}"/>
              </a:ext>
            </a:extLst>
          </p:cNvPr>
          <p:cNvSpPr txBox="1"/>
          <p:nvPr/>
        </p:nvSpPr>
        <p:spPr>
          <a:xfrm>
            <a:off x="3369852" y="1206864"/>
            <a:ext cx="62884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Tutorial: </a:t>
            </a:r>
            <a:r>
              <a:rPr lang="en-US" sz="1400">
                <a:hlinkClick r:id="rId3"/>
              </a:rPr>
              <a:t>https://github.com/…/ArcGIS_Earth_Tutorial.pptx</a:t>
            </a:r>
            <a:endParaRPr lang="en-US" sz="1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Requires an ArcGIS Desktop Advanced Licence.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Requires additional step to install.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Windows desktop only.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35527-5462-4A23-95A1-2313F8DCF65E}"/>
              </a:ext>
            </a:extLst>
          </p:cNvPr>
          <p:cNvSpPr/>
          <p:nvPr/>
        </p:nvSpPr>
        <p:spPr>
          <a:xfrm>
            <a:off x="591527" y="1040473"/>
            <a:ext cx="289262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b="1" cap="none" spc="0">
                <a:ln w="0"/>
                <a:solidFill>
                  <a:srgbClr val="92D050"/>
                </a:soli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ArcGIS Earth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F12CB56-B41B-4CC1-9154-084802826774}"/>
              </a:ext>
            </a:extLst>
          </p:cNvPr>
          <p:cNvSpPr/>
          <p:nvPr/>
        </p:nvSpPr>
        <p:spPr>
          <a:xfrm>
            <a:off x="115661" y="5769511"/>
            <a:ext cx="3584122" cy="326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Next: Google Earth</a:t>
            </a:r>
            <a:endParaRPr lang="en-AU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D2DF81-BF75-44B6-AEF1-C2205A5EAA4A}"/>
              </a:ext>
            </a:extLst>
          </p:cNvPr>
          <p:cNvSpPr txBox="1"/>
          <p:nvPr/>
        </p:nvSpPr>
        <p:spPr>
          <a:xfrm>
            <a:off x="840921" y="4939394"/>
            <a:ext cx="563335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Add GSKY Web Map Service…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92D050"/>
                </a:solidFill>
              </a:rPr>
              <a:t>Works with GSKY but goes blank at lower zoom levels.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502DFD-9555-49C4-B36C-B9204FE58922}"/>
              </a:ext>
            </a:extLst>
          </p:cNvPr>
          <p:cNvSpPr txBox="1"/>
          <p:nvPr/>
        </p:nvSpPr>
        <p:spPr>
          <a:xfrm>
            <a:off x="3484153" y="2859246"/>
            <a:ext cx="44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Much simpler to use than others.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Alternative to Google Earth.</a:t>
            </a:r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32D21D-9751-4E1C-B6A5-604276B2C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812" y="1264186"/>
            <a:ext cx="3444776" cy="447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CF9428-ECF3-483A-BA92-FD0C8F8C6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8628" y="1722667"/>
            <a:ext cx="3416472" cy="3429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795C6A-98AF-493D-874F-84E3254D8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002" y="1722667"/>
            <a:ext cx="3445967" cy="3423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059B51-3EEC-4FB6-BC72-AF3762FC3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383" y="1722667"/>
            <a:ext cx="3426717" cy="33970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C99C3A-DA36-4732-9B8B-A05E5E8DA6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3085" y="1722667"/>
            <a:ext cx="3432070" cy="34237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3096186-450F-426D-BEF2-12B5AF22E74C}"/>
              </a:ext>
            </a:extLst>
          </p:cNvPr>
          <p:cNvSpPr txBox="1"/>
          <p:nvPr/>
        </p:nvSpPr>
        <p:spPr>
          <a:xfrm>
            <a:off x="7702563" y="5281382"/>
            <a:ext cx="3638355" cy="430887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11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layer disappears. It is probably due to wrong bounding box values returned by ArcGIS Earth. </a:t>
            </a:r>
            <a:endParaRPr lang="en-AU" sz="110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32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01"/>
    </mc:Choice>
    <mc:Fallback xmlns="">
      <p:transition spd="slow" advTm="31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/>
      <p:bldP spid="28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9|4.6|4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|4.2|5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|4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5|4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0.4|4.8|3.9|3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6.3|1.1|7.7|6.7|2.3|5.5|4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6|5.1|5.1|5.1|3|3.7|3.7|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|4.8|4.5|9|9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5.1|4.2|4.1|3.5|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.1|3.2|4.4|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2.2|5.5|4.3|3.2|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.9|6.3|5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4.2|6.1|1.1|2.4|1.5|1.7|4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5.2|1.5|2.6|3|1.2|3.1|3.5|5.2|6.6|4.9"/>
</p:tagLst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3AF4D9E3-E1C9-40B3-8E0C-096B21B3D0C0}" vid="{48EA457E-F5DB-4C1D-B085-B6F3525955C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" id="{3AF4D9E3-E1C9-40B3-8E0C-096B21B3D0C0}" vid="{5EB82708-1EBF-40DE-9190-11AC785AE6D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NCI_Template</Template>
  <TotalTime>6280</TotalTime>
  <Words>1117</Words>
  <Application>Microsoft Office PowerPoint</Application>
  <PresentationFormat>Widescreen</PresentationFormat>
  <Paragraphs>206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Tw Cen MT</vt:lpstr>
      <vt:lpstr>Droplet</vt:lpstr>
      <vt:lpstr>Custom Design</vt:lpstr>
      <vt:lpstr>New GSKY Client Software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Arapaut Sivaprasad</dc:creator>
  <cp:lastModifiedBy>Arapaut Sivaprasad</cp:lastModifiedBy>
  <cp:revision>114</cp:revision>
  <dcterms:created xsi:type="dcterms:W3CDTF">2019-03-08T03:22:22Z</dcterms:created>
  <dcterms:modified xsi:type="dcterms:W3CDTF">2019-03-14T00:37:49Z</dcterms:modified>
</cp:coreProperties>
</file>